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2" r:id="rId2"/>
    <p:sldId id="307" r:id="rId3"/>
    <p:sldId id="308" r:id="rId4"/>
    <p:sldId id="276" r:id="rId5"/>
    <p:sldId id="361" r:id="rId6"/>
    <p:sldId id="362" r:id="rId7"/>
    <p:sldId id="306" r:id="rId8"/>
    <p:sldId id="313" r:id="rId9"/>
    <p:sldId id="314" r:id="rId10"/>
    <p:sldId id="358" r:id="rId11"/>
    <p:sldId id="315" r:id="rId12"/>
    <p:sldId id="320" r:id="rId13"/>
    <p:sldId id="321" r:id="rId14"/>
    <p:sldId id="316" r:id="rId15"/>
    <p:sldId id="322" r:id="rId16"/>
    <p:sldId id="317" r:id="rId17"/>
    <p:sldId id="323" r:id="rId18"/>
    <p:sldId id="319" r:id="rId19"/>
    <p:sldId id="327" r:id="rId20"/>
    <p:sldId id="318" r:id="rId21"/>
    <p:sldId id="325" r:id="rId22"/>
    <p:sldId id="328" r:id="rId23"/>
    <p:sldId id="329" r:id="rId24"/>
    <p:sldId id="350" r:id="rId25"/>
    <p:sldId id="335" r:id="rId26"/>
    <p:sldId id="334" r:id="rId27"/>
    <p:sldId id="331" r:id="rId28"/>
    <p:sldId id="342" r:id="rId29"/>
    <p:sldId id="332" r:id="rId30"/>
    <p:sldId id="333" r:id="rId31"/>
    <p:sldId id="341" r:id="rId32"/>
    <p:sldId id="363" r:id="rId33"/>
    <p:sldId id="336" r:id="rId34"/>
    <p:sldId id="340" r:id="rId35"/>
    <p:sldId id="339" r:id="rId36"/>
    <p:sldId id="330" r:id="rId37"/>
    <p:sldId id="338" r:id="rId38"/>
    <p:sldId id="365" r:id="rId39"/>
    <p:sldId id="366" r:id="rId40"/>
    <p:sldId id="344" r:id="rId41"/>
    <p:sldId id="346" r:id="rId42"/>
    <p:sldId id="337" r:id="rId43"/>
    <p:sldId id="343" r:id="rId44"/>
    <p:sldId id="364" r:id="rId45"/>
    <p:sldId id="347" r:id="rId46"/>
    <p:sldId id="345" r:id="rId47"/>
    <p:sldId id="349" r:id="rId48"/>
    <p:sldId id="348" r:id="rId49"/>
    <p:sldId id="298" r:id="rId50"/>
    <p:sldId id="324" r:id="rId51"/>
    <p:sldId id="296" r:id="rId52"/>
    <p:sldId id="351" r:id="rId53"/>
    <p:sldId id="353" r:id="rId54"/>
    <p:sldId id="294" r:id="rId55"/>
    <p:sldId id="304" r:id="rId56"/>
    <p:sldId id="352" r:id="rId57"/>
    <p:sldId id="355" r:id="rId58"/>
    <p:sldId id="357" r:id="rId59"/>
    <p:sldId id="354" r:id="rId60"/>
    <p:sldId id="310" r:id="rId61"/>
    <p:sldId id="301" r:id="rId62"/>
    <p:sldId id="360" r:id="rId63"/>
    <p:sldId id="359" r:id="rId6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94671" autoAdjust="0"/>
  </p:normalViewPr>
  <p:slideViewPr>
    <p:cSldViewPr snapToGrid="0" snapToObjects="1">
      <p:cViewPr varScale="1">
        <p:scale>
          <a:sx n="70" d="100"/>
          <a:sy n="70" d="100"/>
        </p:scale>
        <p:origin x="-1314" y="-90"/>
      </p:cViewPr>
      <p:guideLst>
        <p:guide orient="horz" pos="2160"/>
        <p:guide pos="2880"/>
      </p:guideLst>
    </p:cSldViewPr>
  </p:slideViewPr>
  <p:outlineViewPr>
    <p:cViewPr>
      <p:scale>
        <a:sx n="33" d="100"/>
        <a:sy n="33" d="100"/>
      </p:scale>
      <p:origin x="0" y="5826"/>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_rels/viewProps.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slide" Target="slides/slide53.xml"/><Relationship Id="rId1" Type="http://schemas.openxmlformats.org/officeDocument/2006/relationships/slide" Target="slides/slide52.xml"/><Relationship Id="rId6" Type="http://schemas.openxmlformats.org/officeDocument/2006/relationships/slide" Target="slides/slide59.xml"/><Relationship Id="rId5" Type="http://schemas.openxmlformats.org/officeDocument/2006/relationships/slide" Target="slides/slide58.xml"/><Relationship Id="rId4" Type="http://schemas.openxmlformats.org/officeDocument/2006/relationships/slide" Target="slides/slide5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DA80C8B-76B2-4E25-BBC1-A65E1C2DCF7D}" type="datetimeFigureOut">
              <a:rPr lang="en-US"/>
              <a:pPr>
                <a:defRPr/>
              </a:pPr>
              <a:t>11/18/2013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B0BE59-A4C2-4EE0-AEBF-168B904FF47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D51F1F8-52D3-470D-941C-5E2C897747D3}" type="datetimeFigureOut">
              <a:rPr lang="en-US"/>
              <a:pPr>
                <a:defRPr/>
              </a:pPr>
              <a:t>11/18/2013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658A55-92A7-4BBB-B313-2E10E07D92A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FBF08C-0D40-4F0B-B5F0-E821B055EC5B}" type="datetimeFigureOut">
              <a:rPr lang="en-US"/>
              <a:pPr>
                <a:defRPr/>
              </a:pPr>
              <a:t>11/18/2013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283EB2-8BC3-47A6-B4F6-6553DEABC00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64CFBA8-4792-43C8-8213-A3E5A388B525}" type="datetimeFigureOut">
              <a:rPr lang="en-US"/>
              <a:pPr>
                <a:defRPr/>
              </a:pPr>
              <a:t>11/18/2013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744772-BDB8-4C76-8304-3E77895E6EA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62F13BC-E433-4C4E-8F5D-93121B6EA63E}" type="datetimeFigureOut">
              <a:rPr lang="en-US"/>
              <a:pPr>
                <a:defRPr/>
              </a:pPr>
              <a:t>11/18/2013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B3A143-FE32-47EC-B64E-963C71AE9D7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ED98A36-1568-4128-A7C6-770034688F91}" type="datetimeFigureOut">
              <a:rPr lang="en-US"/>
              <a:pPr>
                <a:defRPr/>
              </a:pPr>
              <a:t>11/18/2013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696472-4B3C-4092-97FF-D9ED28A63C5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AD86363-8AB8-4B80-BA29-7896423196C9}" type="datetimeFigureOut">
              <a:rPr lang="en-US"/>
              <a:pPr>
                <a:defRPr/>
              </a:pPr>
              <a:t>11/18/2013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6D45410-CBBC-4B74-ACD3-3230FA44434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467C3CA-AB4B-4917-950D-CBDADB6C456F}" type="datetimeFigureOut">
              <a:rPr lang="en-US"/>
              <a:pPr>
                <a:defRPr/>
              </a:pPr>
              <a:t>11/18/2013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C527257-DD50-4B06-9630-6A96F474108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CE950B-7CD1-4152-822A-5243CA91ABD1}" type="datetimeFigureOut">
              <a:rPr lang="en-US"/>
              <a:pPr>
                <a:defRPr/>
              </a:pPr>
              <a:t>11/18/2013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1D2B3A4-F35B-4E30-88C1-1B5853AFBE3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F294EF-9150-4C2B-AFC7-5E59321E4F9F}" type="datetimeFigureOut">
              <a:rPr lang="en-US"/>
              <a:pPr>
                <a:defRPr/>
              </a:pPr>
              <a:t>11/18/2013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86B359-926D-49D2-93D0-25A28859A14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3751EBF-74FC-4125-80F6-7A5BB946A9BF}" type="datetimeFigureOut">
              <a:rPr lang="en-US"/>
              <a:pPr>
                <a:defRPr/>
              </a:pPr>
              <a:t>11/18/2013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394A99-053F-45BE-8345-219A119B7A6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A6F4A4B-DC7A-4FC0-B8ED-A566536F9662}" type="datetimeFigureOut">
              <a:rPr lang="en-US"/>
              <a:pPr>
                <a:defRPr/>
              </a:pPr>
              <a:t>11/18/2013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8A0FF6C-DE5A-4870-921B-5075466154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usatf.org/routes/view.asp?rID=455214"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fairhavencrosscountry.weebly.com/"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thletic.net/CrossCountry/School.aspx?SchoolID=19235"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3" descr="runner"/>
          <p:cNvPicPr>
            <a:picLocks noChangeAspect="1" noChangeArrowheads="1"/>
          </p:cNvPicPr>
          <p:nvPr/>
        </p:nvPicPr>
        <p:blipFill>
          <a:blip r:embed="rId2"/>
          <a:srcRect/>
          <a:stretch>
            <a:fillRect/>
          </a:stretch>
        </p:blipFill>
        <p:spPr bwMode="auto">
          <a:xfrm>
            <a:off x="5595938" y="0"/>
            <a:ext cx="3376612" cy="2925763"/>
          </a:xfrm>
          <a:prstGeom prst="rect">
            <a:avLst/>
          </a:prstGeom>
          <a:noFill/>
          <a:ln w="9525">
            <a:noFill/>
            <a:miter lim="800000"/>
            <a:headEnd/>
            <a:tailEnd/>
          </a:ln>
        </p:spPr>
      </p:pic>
      <p:sp>
        <p:nvSpPr>
          <p:cNvPr id="13314" name="TextBox 4"/>
          <p:cNvSpPr txBox="1">
            <a:spLocks noChangeArrowheads="1"/>
          </p:cNvSpPr>
          <p:nvPr/>
        </p:nvSpPr>
        <p:spPr bwMode="auto">
          <a:xfrm>
            <a:off x="2100263" y="633413"/>
            <a:ext cx="5192712" cy="1920875"/>
          </a:xfrm>
          <a:prstGeom prst="rect">
            <a:avLst/>
          </a:prstGeom>
          <a:noFill/>
          <a:ln w="9525">
            <a:noFill/>
            <a:miter lim="800000"/>
            <a:headEnd/>
            <a:tailEnd/>
          </a:ln>
        </p:spPr>
        <p:txBody>
          <a:bodyPr>
            <a:spAutoFit/>
          </a:bodyPr>
          <a:lstStyle/>
          <a:p>
            <a:pPr algn="ctr"/>
            <a:r>
              <a:rPr lang="en-US" sz="4000" b="1">
                <a:latin typeface="Calibri" pitchFamily="34" charset="0"/>
              </a:rPr>
              <a:t>Fairhaven</a:t>
            </a:r>
          </a:p>
          <a:p>
            <a:pPr algn="ctr"/>
            <a:r>
              <a:rPr lang="en-US" sz="4000" b="1">
                <a:latin typeface="Calibri" pitchFamily="34" charset="0"/>
              </a:rPr>
              <a:t>High School </a:t>
            </a:r>
          </a:p>
          <a:p>
            <a:pPr algn="ctr"/>
            <a:r>
              <a:rPr lang="en-US" sz="4000" b="1">
                <a:latin typeface="Calibri" pitchFamily="34" charset="0"/>
              </a:rPr>
              <a:t>Cross Country</a:t>
            </a:r>
            <a:endParaRPr lang="en-US" sz="4000">
              <a:latin typeface="Calibri" pitchFamily="34" charset="0"/>
            </a:endParaRPr>
          </a:p>
        </p:txBody>
      </p:sp>
      <p:pic>
        <p:nvPicPr>
          <p:cNvPr id="13315" name="Picture 12" descr="west island logo"/>
          <p:cNvPicPr>
            <a:picLocks noChangeAspect="1" noChangeArrowheads="1"/>
          </p:cNvPicPr>
          <p:nvPr/>
        </p:nvPicPr>
        <p:blipFill>
          <a:blip r:embed="rId3"/>
          <a:srcRect/>
          <a:stretch>
            <a:fillRect/>
          </a:stretch>
        </p:blipFill>
        <p:spPr bwMode="auto">
          <a:xfrm>
            <a:off x="301625" y="149225"/>
            <a:ext cx="2782888" cy="2862263"/>
          </a:xfrm>
          <a:prstGeom prst="rect">
            <a:avLst/>
          </a:prstGeom>
          <a:noFill/>
          <a:ln w="9525">
            <a:noFill/>
            <a:miter lim="800000"/>
            <a:headEnd/>
            <a:tailEnd/>
          </a:ln>
        </p:spPr>
      </p:pic>
      <p:sp>
        <p:nvSpPr>
          <p:cNvPr id="13316" name="Text Box 14"/>
          <p:cNvSpPr txBox="1">
            <a:spLocks noChangeArrowheads="1"/>
          </p:cNvSpPr>
          <p:nvPr/>
        </p:nvSpPr>
        <p:spPr bwMode="auto">
          <a:xfrm>
            <a:off x="627063" y="3402013"/>
            <a:ext cx="7824787" cy="2677656"/>
          </a:xfrm>
          <a:prstGeom prst="rect">
            <a:avLst/>
          </a:prstGeom>
          <a:noFill/>
          <a:ln w="9525">
            <a:noFill/>
            <a:miter lim="800000"/>
            <a:headEnd/>
            <a:tailEnd/>
          </a:ln>
        </p:spPr>
        <p:txBody>
          <a:bodyPr>
            <a:spAutoFit/>
          </a:bodyPr>
          <a:lstStyle/>
          <a:p>
            <a:pPr defTabSz="914400"/>
            <a:r>
              <a:rPr lang="en-US" sz="2400" dirty="0"/>
              <a:t>After </a:t>
            </a:r>
            <a:r>
              <a:rPr lang="en-US" sz="2400" dirty="0" smtClean="0"/>
              <a:t>2 </a:t>
            </a:r>
            <a:r>
              <a:rPr lang="en-US" sz="2400" dirty="0"/>
              <a:t>years of being self-supporting to exist, Lyle Drew organized a road race that increased funding by almost 3xs the amount: </a:t>
            </a:r>
          </a:p>
          <a:p>
            <a:pPr defTabSz="914400">
              <a:buFontTx/>
              <a:buChar char="•"/>
            </a:pPr>
            <a:r>
              <a:rPr lang="en-US" sz="2400" dirty="0"/>
              <a:t>  Bussing/meet &amp; invitational costs</a:t>
            </a:r>
          </a:p>
          <a:p>
            <a:pPr defTabSz="914400">
              <a:buFontTx/>
              <a:buChar char="•"/>
            </a:pPr>
            <a:r>
              <a:rPr lang="en-US" sz="2400" dirty="0"/>
              <a:t>  $500 scholarships were established for senior runners</a:t>
            </a:r>
          </a:p>
          <a:p>
            <a:pPr defTabSz="914400">
              <a:buFontTx/>
              <a:buChar char="•"/>
            </a:pPr>
            <a:r>
              <a:rPr lang="en-US" sz="2400" dirty="0"/>
              <a:t>  </a:t>
            </a:r>
            <a:r>
              <a:rPr lang="en-US" sz="2400" dirty="0" err="1"/>
              <a:t>Sweatsuits</a:t>
            </a:r>
            <a:r>
              <a:rPr lang="en-US" sz="2400" dirty="0"/>
              <a:t> were purchased</a:t>
            </a:r>
          </a:p>
          <a:p>
            <a:pPr defTabSz="914400">
              <a:buFontTx/>
              <a:buChar char="•"/>
            </a:pPr>
            <a:r>
              <a:rPr lang="en-US" sz="2400" dirty="0"/>
              <a:t>  Other equipment (including TENT) was </a:t>
            </a:r>
            <a:r>
              <a:rPr lang="en-US" sz="2400" dirty="0" smtClean="0"/>
              <a:t>purchased</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Grant Gadbois.pdf"/>
          <p:cNvPicPr>
            <a:picLocks noChangeAspect="1"/>
          </p:cNvPicPr>
          <p:nvPr/>
        </p:nvPicPr>
        <p:blipFill>
          <a:blip r:embed="rId2"/>
          <a:srcRect/>
          <a:stretch>
            <a:fillRect/>
          </a:stretch>
        </p:blipFill>
        <p:spPr bwMode="auto">
          <a:xfrm>
            <a:off x="134938" y="0"/>
            <a:ext cx="8874125" cy="6858000"/>
          </a:xfrm>
          <a:prstGeom prst="rect">
            <a:avLst/>
          </a:prstGeom>
          <a:noFill/>
          <a:ln w="9525">
            <a:noFill/>
            <a:miter lim="800000"/>
            <a:headEnd/>
            <a:tailEnd/>
          </a:ln>
        </p:spPr>
      </p:pic>
    </p:spTree>
    <p:extLst>
      <p:ext uri="{BB962C8B-B14F-4D97-AF65-F5344CB8AC3E}">
        <p14:creationId xmlns:p14="http://schemas.microsoft.com/office/powerpoint/2010/main" val="574650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245" y="0"/>
            <a:ext cx="8464579" cy="6858000"/>
          </a:xfrm>
          <a:prstGeom prst="rect">
            <a:avLst/>
          </a:prstGeom>
        </p:spPr>
      </p:pic>
    </p:spTree>
    <p:extLst>
      <p:ext uri="{BB962C8B-B14F-4D97-AF65-F5344CB8AC3E}">
        <p14:creationId xmlns:p14="http://schemas.microsoft.com/office/powerpoint/2010/main" val="4227543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71" y="-180108"/>
            <a:ext cx="9523777" cy="7359282"/>
          </a:xfrm>
          <a:prstGeom prst="rect">
            <a:avLst/>
          </a:prstGeom>
        </p:spPr>
      </p:pic>
    </p:spTree>
    <p:extLst>
      <p:ext uri="{BB962C8B-B14F-4D97-AF65-F5344CB8AC3E}">
        <p14:creationId xmlns:p14="http://schemas.microsoft.com/office/powerpoint/2010/main" val="881609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283" y="0"/>
            <a:ext cx="8287113" cy="6858000"/>
          </a:xfrm>
          <a:prstGeom prst="rect">
            <a:avLst/>
          </a:prstGeom>
        </p:spPr>
      </p:pic>
    </p:spTree>
    <p:extLst>
      <p:ext uri="{BB962C8B-B14F-4D97-AF65-F5344CB8AC3E}">
        <p14:creationId xmlns:p14="http://schemas.microsoft.com/office/powerpoint/2010/main" val="3915132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12" y="0"/>
            <a:ext cx="9395012" cy="7259782"/>
          </a:xfrm>
          <a:prstGeom prst="rect">
            <a:avLst/>
          </a:prstGeom>
        </p:spPr>
      </p:pic>
    </p:spTree>
    <p:extLst>
      <p:ext uri="{BB962C8B-B14F-4D97-AF65-F5344CB8AC3E}">
        <p14:creationId xmlns:p14="http://schemas.microsoft.com/office/powerpoint/2010/main" val="1186265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58" y="0"/>
            <a:ext cx="8737503" cy="6858000"/>
          </a:xfrm>
          <a:prstGeom prst="rect">
            <a:avLst/>
          </a:prstGeom>
        </p:spPr>
      </p:pic>
    </p:spTree>
    <p:extLst>
      <p:ext uri="{BB962C8B-B14F-4D97-AF65-F5344CB8AC3E}">
        <p14:creationId xmlns:p14="http://schemas.microsoft.com/office/powerpoint/2010/main" val="2936967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182"/>
            <a:ext cx="9254788" cy="7151427"/>
          </a:xfrm>
          <a:prstGeom prst="rect">
            <a:avLst/>
          </a:prstGeom>
        </p:spPr>
      </p:pic>
    </p:spTree>
    <p:extLst>
      <p:ext uri="{BB962C8B-B14F-4D97-AF65-F5344CB8AC3E}">
        <p14:creationId xmlns:p14="http://schemas.microsoft.com/office/powerpoint/2010/main" val="1890266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904" y="57150"/>
            <a:ext cx="8394192" cy="6743700"/>
          </a:xfrm>
          <a:prstGeom prst="rect">
            <a:avLst/>
          </a:prstGeom>
        </p:spPr>
      </p:pic>
    </p:spTree>
    <p:extLst>
      <p:ext uri="{BB962C8B-B14F-4D97-AF65-F5344CB8AC3E}">
        <p14:creationId xmlns:p14="http://schemas.microsoft.com/office/powerpoint/2010/main" val="2036842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64" y="-266131"/>
            <a:ext cx="9219464" cy="7124131"/>
          </a:xfrm>
          <a:prstGeom prst="rect">
            <a:avLst/>
          </a:prstGeom>
        </p:spPr>
      </p:pic>
    </p:spTree>
    <p:extLst>
      <p:ext uri="{BB962C8B-B14F-4D97-AF65-F5344CB8AC3E}">
        <p14:creationId xmlns:p14="http://schemas.microsoft.com/office/powerpoint/2010/main" val="36232621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79" y="0"/>
            <a:ext cx="8611441" cy="6858000"/>
          </a:xfrm>
          <a:prstGeom prst="rect">
            <a:avLst/>
          </a:prstGeom>
        </p:spPr>
      </p:pic>
    </p:spTree>
    <p:extLst>
      <p:ext uri="{BB962C8B-B14F-4D97-AF65-F5344CB8AC3E}">
        <p14:creationId xmlns:p14="http://schemas.microsoft.com/office/powerpoint/2010/main" val="2846917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6"/>
          <p:cNvSpPr txBox="1">
            <a:spLocks noChangeArrowheads="1"/>
          </p:cNvSpPr>
          <p:nvPr/>
        </p:nvSpPr>
        <p:spPr bwMode="auto">
          <a:xfrm>
            <a:off x="466725" y="5430838"/>
            <a:ext cx="7983538" cy="915987"/>
          </a:xfrm>
          <a:prstGeom prst="rect">
            <a:avLst/>
          </a:prstGeom>
          <a:noFill/>
          <a:ln w="9525">
            <a:noFill/>
            <a:miter lim="800000"/>
            <a:headEnd/>
            <a:tailEnd/>
          </a:ln>
        </p:spPr>
        <p:txBody>
          <a:bodyPr>
            <a:spAutoFit/>
          </a:bodyPr>
          <a:lstStyle/>
          <a:p>
            <a:pPr defTabSz="914400"/>
            <a:r>
              <a:rPr lang="en-US"/>
              <a:t>In fact, at the MSTCA meet on Nov. 2, parents came over to ask about our tent because they wanted to buy one for their team, and it was “by far, the best looking one” out there that day.  At least 50 tents were there too!</a:t>
            </a:r>
          </a:p>
        </p:txBody>
      </p:sp>
      <p:pic>
        <p:nvPicPr>
          <p:cNvPr id="14342"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89498" y="0"/>
            <a:ext cx="6228454" cy="534193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5" y="-1"/>
            <a:ext cx="9161930" cy="7079673"/>
          </a:xfrm>
          <a:prstGeom prst="rect">
            <a:avLst/>
          </a:prstGeom>
        </p:spPr>
      </p:pic>
    </p:spTree>
    <p:extLst>
      <p:ext uri="{BB962C8B-B14F-4D97-AF65-F5344CB8AC3E}">
        <p14:creationId xmlns:p14="http://schemas.microsoft.com/office/powerpoint/2010/main" val="40607326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552" y="0"/>
            <a:ext cx="8430896" cy="6858000"/>
          </a:xfrm>
          <a:prstGeom prst="rect">
            <a:avLst/>
          </a:prstGeom>
        </p:spPr>
      </p:pic>
    </p:spTree>
    <p:extLst>
      <p:ext uri="{BB962C8B-B14F-4D97-AF65-F5344CB8AC3E}">
        <p14:creationId xmlns:p14="http://schemas.microsoft.com/office/powerpoint/2010/main" val="25488064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688"/>
            <a:ext cx="9538447" cy="7370618"/>
          </a:xfrm>
          <a:prstGeom prst="rect">
            <a:avLst/>
          </a:prstGeom>
        </p:spPr>
      </p:pic>
    </p:spTree>
    <p:extLst>
      <p:ext uri="{BB962C8B-B14F-4D97-AF65-F5344CB8AC3E}">
        <p14:creationId xmlns:p14="http://schemas.microsoft.com/office/powerpoint/2010/main" val="22720212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66" y="0"/>
            <a:ext cx="8875059" cy="6858000"/>
          </a:xfrm>
          <a:prstGeom prst="rect">
            <a:avLst/>
          </a:prstGeom>
        </p:spPr>
      </p:pic>
    </p:spTree>
    <p:extLst>
      <p:ext uri="{BB962C8B-B14F-4D97-AF65-F5344CB8AC3E}">
        <p14:creationId xmlns:p14="http://schemas.microsoft.com/office/powerpoint/2010/main" val="7615075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2"/>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615" y="0"/>
            <a:ext cx="7779224" cy="6841728"/>
          </a:xfrm>
          <a:prstGeom prst="rect">
            <a:avLst/>
          </a:prstGeom>
        </p:spPr>
      </p:pic>
    </p:spTree>
    <p:extLst>
      <p:ext uri="{BB962C8B-B14F-4D97-AF65-F5344CB8AC3E}">
        <p14:creationId xmlns:p14="http://schemas.microsoft.com/office/powerpoint/2010/main" val="38951377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50" y="-115246"/>
            <a:ext cx="9508294" cy="7347318"/>
          </a:xfrm>
          <a:prstGeom prst="rect">
            <a:avLst/>
          </a:prstGeom>
        </p:spPr>
      </p:pic>
    </p:spTree>
    <p:extLst>
      <p:ext uri="{BB962C8B-B14F-4D97-AF65-F5344CB8AC3E}">
        <p14:creationId xmlns:p14="http://schemas.microsoft.com/office/powerpoint/2010/main" val="2024557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04" y="0"/>
            <a:ext cx="8431896" cy="6858000"/>
          </a:xfrm>
          <a:prstGeom prst="rect">
            <a:avLst/>
          </a:prstGeom>
        </p:spPr>
      </p:pic>
    </p:spTree>
    <p:extLst>
      <p:ext uri="{BB962C8B-B14F-4D97-AF65-F5344CB8AC3E}">
        <p14:creationId xmlns:p14="http://schemas.microsoft.com/office/powerpoint/2010/main" val="20282422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77082" cy="7245927"/>
          </a:xfrm>
          <a:prstGeom prst="rect">
            <a:avLst/>
          </a:prstGeom>
        </p:spPr>
      </p:pic>
    </p:spTree>
    <p:extLst>
      <p:ext uri="{BB962C8B-B14F-4D97-AF65-F5344CB8AC3E}">
        <p14:creationId xmlns:p14="http://schemas.microsoft.com/office/powerpoint/2010/main" val="39048269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420" y="0"/>
            <a:ext cx="8464579" cy="6858000"/>
          </a:xfrm>
          <a:prstGeom prst="rect">
            <a:avLst/>
          </a:prstGeom>
        </p:spPr>
      </p:pic>
    </p:spTree>
    <p:extLst>
      <p:ext uri="{BB962C8B-B14F-4D97-AF65-F5344CB8AC3E}">
        <p14:creationId xmlns:p14="http://schemas.microsoft.com/office/powerpoint/2010/main" val="6644798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466730" cy="7315200"/>
          </a:xfrm>
          <a:prstGeom prst="rect">
            <a:avLst/>
          </a:prstGeom>
        </p:spPr>
      </p:pic>
    </p:spTree>
    <p:extLst>
      <p:ext uri="{BB962C8B-B14F-4D97-AF65-F5344CB8AC3E}">
        <p14:creationId xmlns:p14="http://schemas.microsoft.com/office/powerpoint/2010/main" val="4068982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runner"/>
          <p:cNvPicPr>
            <a:picLocks noChangeAspect="1" noChangeArrowheads="1"/>
          </p:cNvPicPr>
          <p:nvPr/>
        </p:nvPicPr>
        <p:blipFill>
          <a:blip r:embed="rId2"/>
          <a:srcRect/>
          <a:stretch>
            <a:fillRect/>
          </a:stretch>
        </p:blipFill>
        <p:spPr bwMode="auto">
          <a:xfrm>
            <a:off x="5595938" y="0"/>
            <a:ext cx="3376612" cy="2925763"/>
          </a:xfrm>
          <a:prstGeom prst="rect">
            <a:avLst/>
          </a:prstGeom>
          <a:noFill/>
          <a:ln w="9525">
            <a:noFill/>
            <a:miter lim="800000"/>
            <a:headEnd/>
            <a:tailEnd/>
          </a:ln>
        </p:spPr>
      </p:pic>
      <p:sp>
        <p:nvSpPr>
          <p:cNvPr id="16386" name="TextBox 4"/>
          <p:cNvSpPr txBox="1">
            <a:spLocks noChangeArrowheads="1"/>
          </p:cNvSpPr>
          <p:nvPr/>
        </p:nvSpPr>
        <p:spPr bwMode="auto">
          <a:xfrm>
            <a:off x="2100263" y="633413"/>
            <a:ext cx="5192712" cy="1920875"/>
          </a:xfrm>
          <a:prstGeom prst="rect">
            <a:avLst/>
          </a:prstGeom>
          <a:noFill/>
          <a:ln w="9525">
            <a:noFill/>
            <a:miter lim="800000"/>
            <a:headEnd/>
            <a:tailEnd/>
          </a:ln>
        </p:spPr>
        <p:txBody>
          <a:bodyPr>
            <a:spAutoFit/>
          </a:bodyPr>
          <a:lstStyle/>
          <a:p>
            <a:pPr algn="ctr"/>
            <a:r>
              <a:rPr lang="en-US" sz="4000" b="1">
                <a:latin typeface="Calibri" pitchFamily="34" charset="0"/>
              </a:rPr>
              <a:t>Fairhaven</a:t>
            </a:r>
          </a:p>
          <a:p>
            <a:pPr algn="ctr"/>
            <a:r>
              <a:rPr lang="en-US" sz="4000" b="1">
                <a:latin typeface="Calibri" pitchFamily="34" charset="0"/>
              </a:rPr>
              <a:t>High School </a:t>
            </a:r>
          </a:p>
          <a:p>
            <a:pPr algn="ctr"/>
            <a:r>
              <a:rPr lang="en-US" sz="4000" b="1">
                <a:latin typeface="Calibri" pitchFamily="34" charset="0"/>
              </a:rPr>
              <a:t>Cross Country</a:t>
            </a:r>
            <a:endParaRPr lang="en-US" sz="4000">
              <a:latin typeface="Calibri" pitchFamily="34" charset="0"/>
            </a:endParaRPr>
          </a:p>
        </p:txBody>
      </p:sp>
      <p:pic>
        <p:nvPicPr>
          <p:cNvPr id="16387" name="Picture 4" descr="west island logo"/>
          <p:cNvPicPr>
            <a:picLocks noChangeAspect="1" noChangeArrowheads="1"/>
          </p:cNvPicPr>
          <p:nvPr/>
        </p:nvPicPr>
        <p:blipFill>
          <a:blip r:embed="rId3"/>
          <a:srcRect/>
          <a:stretch>
            <a:fillRect/>
          </a:stretch>
        </p:blipFill>
        <p:spPr bwMode="auto">
          <a:xfrm>
            <a:off x="301625" y="149225"/>
            <a:ext cx="2782888" cy="2862263"/>
          </a:xfrm>
          <a:prstGeom prst="rect">
            <a:avLst/>
          </a:prstGeom>
          <a:noFill/>
          <a:ln w="9525">
            <a:noFill/>
            <a:miter lim="800000"/>
            <a:headEnd/>
            <a:tailEnd/>
          </a:ln>
        </p:spPr>
      </p:pic>
      <p:sp>
        <p:nvSpPr>
          <p:cNvPr id="16388" name="Text Box 5"/>
          <p:cNvSpPr txBox="1">
            <a:spLocks noChangeArrowheads="1"/>
          </p:cNvSpPr>
          <p:nvPr/>
        </p:nvSpPr>
        <p:spPr bwMode="auto">
          <a:xfrm>
            <a:off x="627063" y="3011488"/>
            <a:ext cx="7824787" cy="3354765"/>
          </a:xfrm>
          <a:prstGeom prst="rect">
            <a:avLst/>
          </a:prstGeom>
          <a:noFill/>
          <a:ln w="9525">
            <a:noFill/>
            <a:miter lim="800000"/>
            <a:headEnd/>
            <a:tailEnd/>
          </a:ln>
        </p:spPr>
        <p:txBody>
          <a:bodyPr>
            <a:spAutoFit/>
          </a:bodyPr>
          <a:lstStyle/>
          <a:p>
            <a:pPr algn="ctr"/>
            <a:r>
              <a:rPr lang="en-US" sz="3600" dirty="0"/>
              <a:t>2013 </a:t>
            </a:r>
          </a:p>
          <a:p>
            <a:pPr algn="ctr"/>
            <a:r>
              <a:rPr lang="en-US" sz="2400" dirty="0"/>
              <a:t>School </a:t>
            </a:r>
            <a:r>
              <a:rPr lang="en-US" sz="2400" dirty="0" smtClean="0"/>
              <a:t>sponsored </a:t>
            </a:r>
            <a:r>
              <a:rPr lang="en-US" sz="2400" dirty="0"/>
              <a:t>cross country:</a:t>
            </a:r>
          </a:p>
          <a:p>
            <a:pPr algn="ctr"/>
            <a:r>
              <a:rPr lang="en-US" sz="1600" dirty="0"/>
              <a:t>Only some invitational costs </a:t>
            </a:r>
            <a:r>
              <a:rPr lang="en-US" sz="1600" dirty="0" smtClean="0"/>
              <a:t>($</a:t>
            </a:r>
            <a:r>
              <a:rPr lang="en-US" sz="1600" dirty="0"/>
              <a:t>800) </a:t>
            </a:r>
            <a:r>
              <a:rPr lang="en-US" sz="1600" dirty="0" smtClean="0"/>
              <a:t>were not covered</a:t>
            </a:r>
          </a:p>
          <a:p>
            <a:pPr algn="ctr"/>
            <a:r>
              <a:rPr lang="en-US" sz="1600" dirty="0" smtClean="0"/>
              <a:t>West Island 5K paid for:</a:t>
            </a:r>
          </a:p>
          <a:p>
            <a:pPr algn="ctr"/>
            <a:r>
              <a:rPr lang="en-US" sz="1600" dirty="0" smtClean="0"/>
              <a:t>$800 invitational</a:t>
            </a:r>
          </a:p>
          <a:p>
            <a:pPr algn="ctr"/>
            <a:r>
              <a:rPr lang="en-US" sz="1600" dirty="0" smtClean="0"/>
              <a:t>All Martha’s Vineyard Costs ~ $500</a:t>
            </a:r>
          </a:p>
          <a:p>
            <a:pPr algn="ctr"/>
            <a:r>
              <a:rPr lang="en-US" sz="1600" dirty="0" smtClean="0"/>
              <a:t>Yoga Class $200</a:t>
            </a:r>
          </a:p>
          <a:p>
            <a:pPr algn="ctr"/>
            <a:r>
              <a:rPr lang="en-US" sz="1600" dirty="0" smtClean="0"/>
              <a:t>5 Scholarships</a:t>
            </a:r>
          </a:p>
          <a:p>
            <a:pPr algn="ctr"/>
            <a:r>
              <a:rPr lang="en-US" sz="1600" dirty="0" smtClean="0"/>
              <a:t>Weights/plyometric balls ~ $400</a:t>
            </a:r>
          </a:p>
          <a:p>
            <a:pPr algn="ctr"/>
            <a:r>
              <a:rPr lang="en-US" sz="1600" dirty="0" smtClean="0"/>
              <a:t>Extra water/course markings/</a:t>
            </a:r>
            <a:r>
              <a:rPr lang="en-US" sz="1600" dirty="0" err="1" smtClean="0"/>
              <a:t>etc</a:t>
            </a:r>
            <a:r>
              <a:rPr lang="en-US" sz="1600" dirty="0" smtClean="0"/>
              <a:t> for home meets ~ $200</a:t>
            </a:r>
          </a:p>
          <a:p>
            <a:pPr algn="ctr"/>
            <a:endParaRPr lang="en-US"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75" y="0"/>
            <a:ext cx="8464579" cy="6858000"/>
          </a:xfrm>
          <a:prstGeom prst="rect">
            <a:avLst/>
          </a:prstGeom>
        </p:spPr>
      </p:pic>
    </p:spTree>
    <p:extLst>
      <p:ext uri="{BB962C8B-B14F-4D97-AF65-F5344CB8AC3E}">
        <p14:creationId xmlns:p14="http://schemas.microsoft.com/office/powerpoint/2010/main" val="3130640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9037575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430871" cy="7287491"/>
          </a:xfrm>
          <a:prstGeom prst="rect">
            <a:avLst/>
          </a:prstGeom>
        </p:spPr>
      </p:pic>
    </p:spTree>
    <p:extLst>
      <p:ext uri="{BB962C8B-B14F-4D97-AF65-F5344CB8AC3E}">
        <p14:creationId xmlns:p14="http://schemas.microsoft.com/office/powerpoint/2010/main" val="238588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141" y="0"/>
            <a:ext cx="8317717" cy="6858000"/>
          </a:xfrm>
          <a:prstGeom prst="rect">
            <a:avLst/>
          </a:prstGeom>
        </p:spPr>
      </p:pic>
    </p:spTree>
    <p:extLst>
      <p:ext uri="{BB962C8B-B14F-4D97-AF65-F5344CB8AC3E}">
        <p14:creationId xmlns:p14="http://schemas.microsoft.com/office/powerpoint/2010/main" val="31350875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36" y="0"/>
            <a:ext cx="9592236" cy="7412182"/>
          </a:xfrm>
          <a:prstGeom prst="rect">
            <a:avLst/>
          </a:prstGeom>
        </p:spPr>
      </p:pic>
    </p:spTree>
    <p:extLst>
      <p:ext uri="{BB962C8B-B14F-4D97-AF65-F5344CB8AC3E}">
        <p14:creationId xmlns:p14="http://schemas.microsoft.com/office/powerpoint/2010/main" val="7332460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46" y="0"/>
            <a:ext cx="8148507" cy="6858000"/>
          </a:xfrm>
          <a:prstGeom prst="rect">
            <a:avLst/>
          </a:prstGeom>
        </p:spPr>
      </p:pic>
    </p:spTree>
    <p:extLst>
      <p:ext uri="{BB962C8B-B14F-4D97-AF65-F5344CB8AC3E}">
        <p14:creationId xmlns:p14="http://schemas.microsoft.com/office/powerpoint/2010/main" val="30513873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35" y="0"/>
            <a:ext cx="9325435" cy="7206018"/>
          </a:xfrm>
          <a:prstGeom prst="rect">
            <a:avLst/>
          </a:prstGeom>
        </p:spPr>
      </p:pic>
    </p:spTree>
    <p:extLst>
      <p:ext uri="{BB962C8B-B14F-4D97-AF65-F5344CB8AC3E}">
        <p14:creationId xmlns:p14="http://schemas.microsoft.com/office/powerpoint/2010/main" val="39995856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572" y="0"/>
            <a:ext cx="8170855" cy="6858000"/>
          </a:xfrm>
          <a:prstGeom prst="rect">
            <a:avLst/>
          </a:prstGeom>
        </p:spPr>
      </p:pic>
    </p:spTree>
    <p:extLst>
      <p:ext uri="{BB962C8B-B14F-4D97-AF65-F5344CB8AC3E}">
        <p14:creationId xmlns:p14="http://schemas.microsoft.com/office/powerpoint/2010/main" val="6342704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68837" cy="7162283"/>
          </a:xfrm>
          <a:prstGeom prst="rect">
            <a:avLst/>
          </a:prstGeom>
        </p:spPr>
      </p:pic>
    </p:spTree>
    <p:extLst>
      <p:ext uri="{BB962C8B-B14F-4D97-AF65-F5344CB8AC3E}">
        <p14:creationId xmlns:p14="http://schemas.microsoft.com/office/powerpoint/2010/main" val="16158329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729" y="0"/>
            <a:ext cx="7721245" cy="6858000"/>
          </a:xfrm>
          <a:prstGeom prst="rect">
            <a:avLst/>
          </a:prstGeom>
        </p:spPr>
      </p:pic>
    </p:spTree>
    <p:extLst>
      <p:ext uri="{BB962C8B-B14F-4D97-AF65-F5344CB8AC3E}">
        <p14:creationId xmlns:p14="http://schemas.microsoft.com/office/powerpoint/2010/main" val="3644647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endParaRPr lang="en-US" dirty="0"/>
          </a:p>
        </p:txBody>
      </p:sp>
      <p:sp>
        <p:nvSpPr>
          <p:cNvPr id="5" name="Rectangle 4"/>
          <p:cNvSpPr/>
          <p:nvPr/>
        </p:nvSpPr>
        <p:spPr>
          <a:xfrm>
            <a:off x="0" y="-1905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3796" name="Picture 5" descr="Screen shot 2011-11-20 at 11.56.51 PM.png">
            <a:hlinkClick r:id="rId2"/>
          </p:cNvPr>
          <p:cNvPicPr>
            <a:picLocks noChangeAspect="1"/>
          </p:cNvPicPr>
          <p:nvPr/>
        </p:nvPicPr>
        <p:blipFill>
          <a:blip r:embed="rId3"/>
          <a:srcRect/>
          <a:stretch>
            <a:fillRect/>
          </a:stretch>
        </p:blipFill>
        <p:spPr bwMode="auto">
          <a:xfrm>
            <a:off x="263525" y="0"/>
            <a:ext cx="8194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 y="-1"/>
            <a:ext cx="9148080" cy="7038109"/>
          </a:xfrm>
          <a:prstGeom prst="rect">
            <a:avLst/>
          </a:prstGeom>
        </p:spPr>
      </p:pic>
    </p:spTree>
    <p:extLst>
      <p:ext uri="{BB962C8B-B14F-4D97-AF65-F5344CB8AC3E}">
        <p14:creationId xmlns:p14="http://schemas.microsoft.com/office/powerpoint/2010/main" val="20593663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005" y="0"/>
            <a:ext cx="8121990" cy="6858000"/>
          </a:xfrm>
          <a:prstGeom prst="rect">
            <a:avLst/>
          </a:prstGeom>
        </p:spPr>
      </p:pic>
    </p:spTree>
    <p:extLst>
      <p:ext uri="{BB962C8B-B14F-4D97-AF65-F5344CB8AC3E}">
        <p14:creationId xmlns:p14="http://schemas.microsoft.com/office/powerpoint/2010/main" val="40758434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 y="13854"/>
            <a:ext cx="9412942" cy="7273637"/>
          </a:xfrm>
          <a:prstGeom prst="rect">
            <a:avLst/>
          </a:prstGeom>
        </p:spPr>
      </p:pic>
    </p:spTree>
    <p:extLst>
      <p:ext uri="{BB962C8B-B14F-4D97-AF65-F5344CB8AC3E}">
        <p14:creationId xmlns:p14="http://schemas.microsoft.com/office/powerpoint/2010/main" val="19968357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572" y="0"/>
            <a:ext cx="8170855" cy="6858000"/>
          </a:xfrm>
          <a:prstGeom prst="rect">
            <a:avLst/>
          </a:prstGeom>
        </p:spPr>
      </p:pic>
    </p:spTree>
    <p:extLst>
      <p:ext uri="{BB962C8B-B14F-4D97-AF65-F5344CB8AC3E}">
        <p14:creationId xmlns:p14="http://schemas.microsoft.com/office/powerpoint/2010/main" val="40511985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4040966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13265204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739" y="0"/>
            <a:ext cx="7981072" cy="6858000"/>
          </a:xfrm>
          <a:prstGeom prst="rect">
            <a:avLst/>
          </a:prstGeom>
        </p:spPr>
      </p:pic>
    </p:spTree>
    <p:extLst>
      <p:ext uri="{BB962C8B-B14F-4D97-AF65-F5344CB8AC3E}">
        <p14:creationId xmlns:p14="http://schemas.microsoft.com/office/powerpoint/2010/main" val="39072749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5" y="-1"/>
            <a:ext cx="9233647" cy="7135091"/>
          </a:xfrm>
          <a:prstGeom prst="rect">
            <a:avLst/>
          </a:prstGeom>
        </p:spPr>
      </p:pic>
    </p:spTree>
    <p:extLst>
      <p:ext uri="{BB962C8B-B14F-4D97-AF65-F5344CB8AC3E}">
        <p14:creationId xmlns:p14="http://schemas.microsoft.com/office/powerpoint/2010/main" val="41190765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6" y="0"/>
            <a:ext cx="8262908" cy="6858000"/>
          </a:xfrm>
          <a:prstGeom prst="rect">
            <a:avLst/>
          </a:prstGeom>
        </p:spPr>
      </p:pic>
    </p:spTree>
    <p:extLst>
      <p:ext uri="{BB962C8B-B14F-4D97-AF65-F5344CB8AC3E}">
        <p14:creationId xmlns:p14="http://schemas.microsoft.com/office/powerpoint/2010/main" val="42141097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75" y="2517775"/>
            <a:ext cx="8591550" cy="4340225"/>
          </a:xfrm>
        </p:spPr>
        <p:txBody>
          <a:bodyPr rtlCol="0">
            <a:normAutofit/>
          </a:bodyPr>
          <a:lstStyle/>
          <a:p>
            <a:pPr algn="l" eaLnBrk="1" fontAlgn="auto" hangingPunct="1">
              <a:spcAft>
                <a:spcPts val="0"/>
              </a:spcAft>
              <a:buFont typeface="Arial"/>
              <a:buNone/>
              <a:defRPr/>
            </a:pPr>
            <a:r>
              <a:rPr lang="en-US" sz="1700" b="1" i="1" smtClean="0">
                <a:solidFill>
                  <a:schemeClr val="tx1"/>
                </a:solidFill>
              </a:rPr>
              <a:t>“Matty” Oliveira, a Fairhaven resident, died four days after falling off a go-cart and sustaining a severe head injury.  His fight for life during those four days truly demonstrated the heart and determination of this 13 year-old boy.  He was a happy-go-lucky child from the day he was born.  Matty had a very unique personality.  He inspired people to strive for more and challenge themselves.  Matthew was kind and loyal and when you met him, you became a friend for life.  With his contagious spirit, he managed to touch thousands of hearts in his short stay here on earth. Matty enjoyed all sports, football being his favorite.  His strong physique and desire to compete allowed him many accomplishments.  School was very important to Matty.  His photographic memory and high intellect was challenged only by his sense of humor.  Matty’s true gift was his ability to find the special qualities in others.  He was non-judgmental and unprejudiced.  </a:t>
            </a:r>
          </a:p>
          <a:p>
            <a:pPr eaLnBrk="1" fontAlgn="auto" hangingPunct="1">
              <a:spcAft>
                <a:spcPts val="0"/>
              </a:spcAft>
              <a:buFont typeface="Arial"/>
              <a:buNone/>
              <a:defRPr/>
            </a:pPr>
            <a:r>
              <a:rPr lang="en-US" sz="6000" smtClean="0">
                <a:solidFill>
                  <a:schemeClr val="tx1"/>
                </a:solidFill>
              </a:rPr>
              <a:t>And the winner is….</a:t>
            </a:r>
          </a:p>
          <a:p>
            <a:pPr eaLnBrk="1" fontAlgn="auto" hangingPunct="1">
              <a:spcAft>
                <a:spcPts val="0"/>
              </a:spcAft>
              <a:buFont typeface="Arial"/>
              <a:buNone/>
              <a:defRPr/>
            </a:pPr>
            <a:endParaRPr lang="en-US" dirty="0"/>
          </a:p>
        </p:txBody>
      </p:sp>
      <p:sp>
        <p:nvSpPr>
          <p:cNvPr id="5" name="Rectangle 4"/>
          <p:cNvSpPr/>
          <p:nvPr/>
        </p:nvSpPr>
        <p:spPr>
          <a:xfrm>
            <a:off x="142875" y="155575"/>
            <a:ext cx="6810375" cy="23622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r>
              <a:rPr lang="en-US" sz="2800" b="1" dirty="0">
                <a:solidFill>
                  <a:schemeClr val="tx1"/>
                </a:solidFill>
              </a:rPr>
              <a:t>             </a:t>
            </a:r>
            <a:r>
              <a:rPr lang="en-US" sz="3600" b="1" dirty="0" err="1">
                <a:solidFill>
                  <a:schemeClr val="tx1"/>
                </a:solidFill>
              </a:rPr>
              <a:t>Matty</a:t>
            </a:r>
            <a:r>
              <a:rPr lang="en-US" sz="3600" b="1" dirty="0">
                <a:solidFill>
                  <a:schemeClr val="tx1"/>
                </a:solidFill>
              </a:rPr>
              <a:t> Oliveira Award</a:t>
            </a:r>
          </a:p>
          <a:p>
            <a:pPr fontAlgn="auto">
              <a:spcBef>
                <a:spcPts val="0"/>
              </a:spcBef>
              <a:spcAft>
                <a:spcPts val="0"/>
              </a:spcAft>
              <a:defRPr/>
            </a:pPr>
            <a:r>
              <a:rPr lang="en-US" sz="1700" b="1" dirty="0">
                <a:solidFill>
                  <a:schemeClr val="tx1"/>
                </a:solidFill>
              </a:rPr>
              <a:t>For the male or female runner who most demonstrates his or her love for life and the people in it, along with his or her willingness to challenge him/herself to go beyond his/her capabilities in both athletics and academics.  The award-winning athlete will receive a plaque with his or her name and the name of the award engraved.  </a:t>
            </a:r>
          </a:p>
          <a:p>
            <a:pPr fontAlgn="auto">
              <a:spcBef>
                <a:spcPts val="0"/>
              </a:spcBef>
              <a:spcAft>
                <a:spcPts val="0"/>
              </a:spcAft>
              <a:defRPr/>
            </a:pPr>
            <a:endParaRPr lang="en-US" sz="1900" dirty="0">
              <a:solidFill>
                <a:schemeClr val="tx1"/>
              </a:solidFill>
            </a:endParaRPr>
          </a:p>
        </p:txBody>
      </p:sp>
      <p:pic>
        <p:nvPicPr>
          <p:cNvPr id="57347" name="Picture 5" descr="Matty Oliveira.jpg"/>
          <p:cNvPicPr>
            <a:picLocks noChangeAspect="1"/>
          </p:cNvPicPr>
          <p:nvPr/>
        </p:nvPicPr>
        <p:blipFill>
          <a:blip r:embed="rId2"/>
          <a:srcRect/>
          <a:stretch>
            <a:fillRect/>
          </a:stretch>
        </p:blipFill>
        <p:spPr bwMode="auto">
          <a:xfrm>
            <a:off x="6810375" y="155575"/>
            <a:ext cx="2132013"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2162"/>
            <a:ext cx="9144000" cy="5253675"/>
          </a:xfrm>
          <a:prstGeom prst="rect">
            <a:avLst/>
          </a:prstGeom>
        </p:spPr>
      </p:pic>
    </p:spTree>
    <p:extLst>
      <p:ext uri="{BB962C8B-B14F-4D97-AF65-F5344CB8AC3E}">
        <p14:creationId xmlns:p14="http://schemas.microsoft.com/office/powerpoint/2010/main" val="21070490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08" y="0"/>
            <a:ext cx="10432474" cy="6954982"/>
          </a:xfrm>
          <a:prstGeom prst="rect">
            <a:avLst/>
          </a:prstGeom>
        </p:spPr>
      </p:pic>
    </p:spTree>
    <p:extLst>
      <p:ext uri="{BB962C8B-B14F-4D97-AF65-F5344CB8AC3E}">
        <p14:creationId xmlns:p14="http://schemas.microsoft.com/office/powerpoint/2010/main" val="4314588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ctrTitle"/>
          </p:nvPr>
        </p:nvSpPr>
        <p:spPr/>
        <p:txBody>
          <a:bodyPr/>
          <a:lstStyle/>
          <a:p>
            <a:pPr eaLnBrk="1" hangingPunct="1"/>
            <a:endParaRPr lang="en-US" dirty="0"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endParaRPr lang="en-US" dirty="0"/>
          </a:p>
        </p:txBody>
      </p:sp>
      <p:sp>
        <p:nvSpPr>
          <p:cNvPr id="5" name="Rectangle 4"/>
          <p:cNvSpPr/>
          <p:nvPr/>
        </p:nvSpPr>
        <p:spPr>
          <a:xfrm>
            <a:off x="0" y="-1905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000" b="1" dirty="0">
              <a:solidFill>
                <a:srgbClr val="262626"/>
              </a:solidFill>
              <a:latin typeface="Verdana"/>
            </a:endParaRPr>
          </a:p>
          <a:p>
            <a:pPr algn="ctr" fontAlgn="auto">
              <a:spcBef>
                <a:spcPts val="0"/>
              </a:spcBef>
              <a:spcAft>
                <a:spcPts val="0"/>
              </a:spcAft>
              <a:defRPr/>
            </a:pPr>
            <a:endParaRPr lang="en-US" sz="3000" b="1" dirty="0">
              <a:solidFill>
                <a:srgbClr val="262626"/>
              </a:solidFill>
              <a:latin typeface="Verdana"/>
            </a:endParaRPr>
          </a:p>
          <a:p>
            <a:pPr algn="ctr" fontAlgn="auto">
              <a:spcBef>
                <a:spcPts val="0"/>
              </a:spcBef>
              <a:spcAft>
                <a:spcPts val="0"/>
              </a:spcAft>
              <a:defRPr/>
            </a:pPr>
            <a:endParaRPr lang="en-US" sz="3000" b="1" dirty="0">
              <a:solidFill>
                <a:srgbClr val="262626"/>
              </a:solidFill>
              <a:latin typeface="Verdana"/>
            </a:endParaRPr>
          </a:p>
          <a:p>
            <a:pPr algn="ctr" fontAlgn="auto">
              <a:spcBef>
                <a:spcPts val="0"/>
              </a:spcBef>
              <a:spcAft>
                <a:spcPts val="0"/>
              </a:spcAft>
              <a:defRPr/>
            </a:pPr>
            <a:endParaRPr lang="en-US" sz="3000" b="1" dirty="0">
              <a:solidFill>
                <a:srgbClr val="262626"/>
              </a:solidFill>
              <a:latin typeface="Verdana"/>
            </a:endParaRPr>
          </a:p>
          <a:p>
            <a:pPr algn="ctr" fontAlgn="auto">
              <a:spcBef>
                <a:spcPts val="0"/>
              </a:spcBef>
              <a:spcAft>
                <a:spcPts val="0"/>
              </a:spcAft>
              <a:defRPr/>
            </a:pPr>
            <a:r>
              <a:rPr lang="en-US" sz="3000" b="1" dirty="0">
                <a:solidFill>
                  <a:srgbClr val="262626"/>
                </a:solidFill>
                <a:latin typeface="Verdana"/>
              </a:rPr>
              <a:t>Fairhaven Road Race Award</a:t>
            </a:r>
          </a:p>
          <a:p>
            <a:pPr algn="ctr" fontAlgn="auto">
              <a:spcBef>
                <a:spcPts val="0"/>
              </a:spcBef>
              <a:spcAft>
                <a:spcPts val="0"/>
              </a:spcAft>
              <a:defRPr/>
            </a:pPr>
            <a:endParaRPr lang="en-US" sz="2000" b="1" dirty="0">
              <a:solidFill>
                <a:srgbClr val="262626"/>
              </a:solidFill>
              <a:latin typeface="Verdana"/>
            </a:endParaRPr>
          </a:p>
          <a:p>
            <a:pPr fontAlgn="auto">
              <a:spcBef>
                <a:spcPts val="0"/>
              </a:spcBef>
              <a:spcAft>
                <a:spcPts val="0"/>
              </a:spcAft>
              <a:defRPr/>
            </a:pPr>
            <a:r>
              <a:rPr lang="en-US" b="1" dirty="0">
                <a:solidFill>
                  <a:srgbClr val="262626"/>
                </a:solidFill>
                <a:latin typeface="Verdana"/>
              </a:rPr>
              <a:t>For the male </a:t>
            </a:r>
            <a:r>
              <a:rPr lang="en-US" b="1" dirty="0" smtClean="0">
                <a:solidFill>
                  <a:srgbClr val="262626"/>
                </a:solidFill>
                <a:latin typeface="Verdana"/>
              </a:rPr>
              <a:t>and/or </a:t>
            </a:r>
            <a:r>
              <a:rPr lang="en-US" b="1" dirty="0">
                <a:solidFill>
                  <a:srgbClr val="262626"/>
                </a:solidFill>
                <a:latin typeface="Verdana"/>
              </a:rPr>
              <a:t>female runner who has contributed the most to the team's record and league standings. The award-winning athlete's name will be engraved on a plaque that will stay in the athletic foyer with winners each </a:t>
            </a:r>
            <a:r>
              <a:rPr lang="en-US" sz="2000" b="1" dirty="0">
                <a:solidFill>
                  <a:srgbClr val="262626"/>
                </a:solidFill>
                <a:latin typeface="Verdana"/>
              </a:rPr>
              <a:t>year</a:t>
            </a:r>
            <a:r>
              <a:rPr lang="en-US" b="1" dirty="0">
                <a:solidFill>
                  <a:srgbClr val="262626"/>
                </a:solidFill>
                <a:latin typeface="Verdana"/>
              </a:rPr>
              <a:t>.  The runner will receive a plaque with his or her name and the name of the award engraved.  This award truly embraces the caliber of the athlete needed to make F.H.S. Cross Country more competitive.</a:t>
            </a:r>
          </a:p>
          <a:p>
            <a:pPr fontAlgn="auto">
              <a:spcBef>
                <a:spcPts val="0"/>
              </a:spcBef>
              <a:spcAft>
                <a:spcPts val="0"/>
              </a:spcAft>
              <a:defRPr/>
            </a:pPr>
            <a:endParaRPr lang="en-US" sz="2400" b="1" dirty="0">
              <a:solidFill>
                <a:schemeClr val="tx1"/>
              </a:solidFill>
            </a:endParaRPr>
          </a:p>
          <a:p>
            <a:pPr algn="ctr" fontAlgn="auto">
              <a:spcBef>
                <a:spcPts val="0"/>
              </a:spcBef>
              <a:spcAft>
                <a:spcPts val="0"/>
              </a:spcAft>
              <a:defRPr/>
            </a:pPr>
            <a:r>
              <a:rPr lang="en-US" sz="4000" dirty="0">
                <a:solidFill>
                  <a:schemeClr val="tx1"/>
                </a:solidFill>
              </a:rPr>
              <a:t>And the </a:t>
            </a:r>
            <a:r>
              <a:rPr lang="en-US" sz="4000" dirty="0" smtClean="0">
                <a:solidFill>
                  <a:schemeClr val="tx1"/>
                </a:solidFill>
              </a:rPr>
              <a:t>winners are….</a:t>
            </a:r>
            <a:endParaRPr lang="en-US" sz="4000" dirty="0">
              <a:solidFill>
                <a:schemeClr val="tx1"/>
              </a:solidFill>
            </a:endParaRPr>
          </a:p>
        </p:txBody>
      </p:sp>
      <p:pic>
        <p:nvPicPr>
          <p:cNvPr id="59396" name="Picture 6" descr="Fairhaven Road Race.jpg"/>
          <p:cNvPicPr>
            <a:picLocks noChangeAspect="1"/>
          </p:cNvPicPr>
          <p:nvPr/>
        </p:nvPicPr>
        <p:blipFill>
          <a:blip r:embed="rId2"/>
          <a:srcRect/>
          <a:stretch>
            <a:fillRect/>
          </a:stretch>
        </p:blipFill>
        <p:spPr bwMode="auto">
          <a:xfrm>
            <a:off x="3035300" y="127000"/>
            <a:ext cx="3057525" cy="2287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8" y="0"/>
            <a:ext cx="9132362" cy="6974006"/>
          </a:xfrm>
          <a:prstGeom prst="rect">
            <a:avLst/>
          </a:prstGeom>
        </p:spPr>
      </p:pic>
    </p:spTree>
    <p:extLst>
      <p:ext uri="{BB962C8B-B14F-4D97-AF65-F5344CB8AC3E}">
        <p14:creationId xmlns:p14="http://schemas.microsoft.com/office/powerpoint/2010/main" val="36298973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206" y="0"/>
            <a:ext cx="10287000" cy="6858000"/>
          </a:xfrm>
          <a:prstGeom prst="rect">
            <a:avLst/>
          </a:prstGeom>
        </p:spPr>
      </p:pic>
    </p:spTree>
    <p:extLst>
      <p:ext uri="{BB962C8B-B14F-4D97-AF65-F5344CB8AC3E}">
        <p14:creationId xmlns:p14="http://schemas.microsoft.com/office/powerpoint/2010/main" val="36562649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ctrTitle"/>
          </p:nvPr>
        </p:nvSpPr>
        <p:spPr/>
        <p:txBody>
          <a:bodyPr/>
          <a:lstStyle/>
          <a:p>
            <a:pPr eaLnBrk="1" hangingPunct="1"/>
            <a:endParaRPr lang="en-US"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endParaRPr lang="en-US" dirty="0"/>
          </a:p>
        </p:txBody>
      </p:sp>
      <p:sp>
        <p:nvSpPr>
          <p:cNvPr id="5" name="Rectangle 4"/>
          <p:cNvSpPr/>
          <p:nvPr/>
        </p:nvSpPr>
        <p:spPr>
          <a:xfrm>
            <a:off x="0" y="-1905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0420" name="Picture 6" descr="Lyle Drew.pdf"/>
          <p:cNvPicPr>
            <a:picLocks noChangeAspect="1"/>
          </p:cNvPicPr>
          <p:nvPr/>
        </p:nvPicPr>
        <p:blipFill>
          <a:blip r:embed="rId2"/>
          <a:srcRect/>
          <a:stretch>
            <a:fillRect/>
          </a:stretch>
        </p:blipFill>
        <p:spPr bwMode="auto">
          <a:xfrm>
            <a:off x="204788" y="-26988"/>
            <a:ext cx="8874125" cy="6858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endParaRPr lang="en-US" dirty="0"/>
          </a:p>
        </p:txBody>
      </p:sp>
      <p:sp>
        <p:nvSpPr>
          <p:cNvPr id="5" name="Rectangle 4"/>
          <p:cNvSpPr/>
          <p:nvPr/>
        </p:nvSpPr>
        <p:spPr>
          <a:xfrm>
            <a:off x="279590" y="2442949"/>
            <a:ext cx="8764397" cy="50358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3600" b="1" dirty="0">
                <a:solidFill>
                  <a:srgbClr val="262626"/>
                </a:solidFill>
                <a:latin typeface="Verdana"/>
              </a:rPr>
              <a:t>Lyle Drew Award</a:t>
            </a:r>
          </a:p>
          <a:p>
            <a:pPr fontAlgn="auto">
              <a:spcBef>
                <a:spcPts val="0"/>
              </a:spcBef>
              <a:spcAft>
                <a:spcPts val="0"/>
              </a:spcAft>
              <a:defRPr/>
            </a:pPr>
            <a:r>
              <a:rPr lang="en-US" b="1" dirty="0">
                <a:solidFill>
                  <a:srgbClr val="262626"/>
                </a:solidFill>
                <a:latin typeface="Verdana"/>
              </a:rPr>
              <a:t>For the male or female runner with the highest regard for the importance of teamwork, leadership, and a strong work ethic. </a:t>
            </a:r>
            <a:r>
              <a:rPr lang="en-US" b="1" dirty="0" smtClean="0">
                <a:solidFill>
                  <a:srgbClr val="262626"/>
                </a:solidFill>
                <a:latin typeface="Verdana"/>
              </a:rPr>
              <a:t>  The </a:t>
            </a:r>
            <a:r>
              <a:rPr lang="en-US" b="1" dirty="0">
                <a:solidFill>
                  <a:srgbClr val="262626"/>
                </a:solidFill>
                <a:latin typeface="Verdana"/>
              </a:rPr>
              <a:t>award-winning athlete's name will be engraved on a plaque that will stay in the athletic foyer with winners each year.  The runner will receive a plaque with his or her name and the name </a:t>
            </a:r>
            <a:r>
              <a:rPr lang="en-US" b="1" dirty="0" smtClean="0">
                <a:solidFill>
                  <a:srgbClr val="262626"/>
                </a:solidFill>
                <a:latin typeface="Verdana"/>
              </a:rPr>
              <a:t> of </a:t>
            </a:r>
            <a:r>
              <a:rPr lang="en-US" b="1" dirty="0">
                <a:solidFill>
                  <a:srgbClr val="262626"/>
                </a:solidFill>
                <a:latin typeface="Verdana"/>
              </a:rPr>
              <a:t>the award engraved.  This award truly embraces the passion Lyle Drew (Class of 1990) had during his four years of participating on the F.H.S. Cross Country team and still has to </a:t>
            </a:r>
            <a:r>
              <a:rPr lang="en-US" b="1" dirty="0" smtClean="0">
                <a:solidFill>
                  <a:srgbClr val="262626"/>
                </a:solidFill>
                <a:latin typeface="Verdana"/>
              </a:rPr>
              <a:t> this </a:t>
            </a:r>
            <a:r>
              <a:rPr lang="en-US" b="1" dirty="0">
                <a:solidFill>
                  <a:srgbClr val="262626"/>
                </a:solidFill>
                <a:latin typeface="Verdana"/>
              </a:rPr>
              <a:t>day.</a:t>
            </a:r>
            <a:r>
              <a:rPr lang="en-US" dirty="0">
                <a:solidFill>
                  <a:schemeClr val="tx1"/>
                </a:solidFill>
              </a:rPr>
              <a:t> </a:t>
            </a:r>
          </a:p>
          <a:p>
            <a:pPr fontAlgn="auto">
              <a:spcBef>
                <a:spcPts val="0"/>
              </a:spcBef>
              <a:spcAft>
                <a:spcPts val="0"/>
              </a:spcAft>
              <a:defRPr/>
            </a:pPr>
            <a:endParaRPr lang="en-US" dirty="0">
              <a:solidFill>
                <a:schemeClr val="tx1"/>
              </a:solidFill>
            </a:endParaRPr>
          </a:p>
          <a:p>
            <a:pPr fontAlgn="auto">
              <a:spcBef>
                <a:spcPts val="0"/>
              </a:spcBef>
              <a:spcAft>
                <a:spcPts val="0"/>
              </a:spcAft>
              <a:defRPr/>
            </a:pPr>
            <a:endParaRPr lang="en-US" dirty="0">
              <a:solidFill>
                <a:schemeClr val="tx1"/>
              </a:solidFill>
            </a:endParaRPr>
          </a:p>
          <a:p>
            <a:pPr algn="ctr" fontAlgn="auto">
              <a:spcBef>
                <a:spcPts val="0"/>
              </a:spcBef>
              <a:spcAft>
                <a:spcPts val="0"/>
              </a:spcAft>
              <a:defRPr/>
            </a:pPr>
            <a:r>
              <a:rPr lang="en-US" sz="4000" dirty="0">
                <a:solidFill>
                  <a:schemeClr val="tx1"/>
                </a:solidFill>
              </a:rPr>
              <a:t>And the winner is….</a:t>
            </a:r>
          </a:p>
          <a:p>
            <a:pPr fontAlgn="auto">
              <a:spcBef>
                <a:spcPts val="0"/>
              </a:spcBef>
              <a:spcAft>
                <a:spcPts val="0"/>
              </a:spcAft>
              <a:defRPr/>
            </a:pPr>
            <a:endParaRPr lang="en-US" b="1" dirty="0">
              <a:solidFill>
                <a:srgbClr val="262626"/>
              </a:solidFill>
              <a:latin typeface="Verdana"/>
            </a:endParaRPr>
          </a:p>
          <a:p>
            <a:pPr fontAlgn="auto">
              <a:spcBef>
                <a:spcPts val="0"/>
              </a:spcBef>
              <a:spcAft>
                <a:spcPts val="0"/>
              </a:spcAft>
              <a:defRPr/>
            </a:pPr>
            <a:endParaRPr lang="en-US" b="1" dirty="0">
              <a:solidFill>
                <a:srgbClr val="262626"/>
              </a:solidFill>
              <a:latin typeface="Verdana"/>
            </a:endParaRPr>
          </a:p>
          <a:p>
            <a:pPr fontAlgn="auto">
              <a:spcBef>
                <a:spcPts val="0"/>
              </a:spcBef>
              <a:spcAft>
                <a:spcPts val="0"/>
              </a:spcAft>
              <a:defRPr/>
            </a:pPr>
            <a:endParaRPr lang="en-US" dirty="0">
              <a:solidFill>
                <a:schemeClr val="tx1"/>
              </a:solidFill>
            </a:endParaRPr>
          </a:p>
        </p:txBody>
      </p:sp>
      <p:pic>
        <p:nvPicPr>
          <p:cNvPr id="61444" name="Picture 5" descr="1.jpg"/>
          <p:cNvPicPr>
            <a:picLocks noChangeAspect="1"/>
          </p:cNvPicPr>
          <p:nvPr/>
        </p:nvPicPr>
        <p:blipFill>
          <a:blip r:embed="rId2"/>
          <a:srcRect/>
          <a:stretch>
            <a:fillRect/>
          </a:stretch>
        </p:blipFill>
        <p:spPr bwMode="auto">
          <a:xfrm>
            <a:off x="0" y="38100"/>
            <a:ext cx="2212975" cy="2028825"/>
          </a:xfrm>
          <a:prstGeom prst="rect">
            <a:avLst/>
          </a:prstGeom>
          <a:noFill/>
          <a:ln w="9525">
            <a:noFill/>
            <a:miter lim="800000"/>
            <a:headEnd/>
            <a:tailEnd/>
          </a:ln>
        </p:spPr>
      </p:pic>
      <p:pic>
        <p:nvPicPr>
          <p:cNvPr id="61445" name="Picture 6" descr="drew 2.jpg"/>
          <p:cNvPicPr>
            <a:picLocks noChangeAspect="1"/>
          </p:cNvPicPr>
          <p:nvPr/>
        </p:nvPicPr>
        <p:blipFill>
          <a:blip r:embed="rId3"/>
          <a:srcRect/>
          <a:stretch>
            <a:fillRect/>
          </a:stretch>
        </p:blipFill>
        <p:spPr bwMode="auto">
          <a:xfrm>
            <a:off x="6500813" y="55563"/>
            <a:ext cx="2543175" cy="2120900"/>
          </a:xfrm>
          <a:prstGeom prst="rect">
            <a:avLst/>
          </a:prstGeom>
          <a:noFill/>
          <a:ln w="9525">
            <a:noFill/>
            <a:miter lim="800000"/>
            <a:headEnd/>
            <a:tailEnd/>
          </a:ln>
        </p:spPr>
      </p:pic>
      <p:pic>
        <p:nvPicPr>
          <p:cNvPr id="61446" name="Picture 7" descr="CRoss Country yb.jpg"/>
          <p:cNvPicPr>
            <a:picLocks noChangeAspect="1"/>
          </p:cNvPicPr>
          <p:nvPr/>
        </p:nvPicPr>
        <p:blipFill>
          <a:blip r:embed="rId4"/>
          <a:srcRect/>
          <a:stretch>
            <a:fillRect/>
          </a:stretch>
        </p:blipFill>
        <p:spPr bwMode="auto">
          <a:xfrm>
            <a:off x="2327275" y="-56107"/>
            <a:ext cx="4064000" cy="215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8" y="0"/>
            <a:ext cx="9159654" cy="6974006"/>
          </a:xfrm>
          <a:prstGeom prst="rect">
            <a:avLst/>
          </a:prstGeom>
        </p:spPr>
      </p:pic>
    </p:spTree>
    <p:extLst>
      <p:ext uri="{BB962C8B-B14F-4D97-AF65-F5344CB8AC3E}">
        <p14:creationId xmlns:p14="http://schemas.microsoft.com/office/powerpoint/2010/main" val="30522433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815" y="-4"/>
            <a:ext cx="10287000" cy="6858000"/>
          </a:xfrm>
          <a:prstGeom prst="rect">
            <a:avLst/>
          </a:prstGeom>
        </p:spPr>
      </p:pic>
    </p:spTree>
    <p:extLst>
      <p:ext uri="{BB962C8B-B14F-4D97-AF65-F5344CB8AC3E}">
        <p14:creationId xmlns:p14="http://schemas.microsoft.com/office/powerpoint/2010/main" val="31812839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155" y="0"/>
            <a:ext cx="10440537" cy="6960358"/>
          </a:xfrm>
          <a:prstGeom prst="rect">
            <a:avLst/>
          </a:prstGeom>
        </p:spPr>
      </p:pic>
    </p:spTree>
    <p:extLst>
      <p:ext uri="{BB962C8B-B14F-4D97-AF65-F5344CB8AC3E}">
        <p14:creationId xmlns:p14="http://schemas.microsoft.com/office/powerpoint/2010/main" val="42375559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512" y="0"/>
            <a:ext cx="10287000" cy="6858000"/>
          </a:xfrm>
          <a:prstGeom prst="rect">
            <a:avLst/>
          </a:prstGeom>
        </p:spPr>
      </p:pic>
    </p:spTree>
    <p:extLst>
      <p:ext uri="{BB962C8B-B14F-4D97-AF65-F5344CB8AC3E}">
        <p14:creationId xmlns:p14="http://schemas.microsoft.com/office/powerpoint/2010/main" val="42349003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2858"/>
            <a:ext cx="9144000" cy="5412283"/>
          </a:xfrm>
          <a:prstGeom prst="rect">
            <a:avLst/>
          </a:prstGeom>
        </p:spPr>
      </p:pic>
    </p:spTree>
    <p:extLst>
      <p:ext uri="{BB962C8B-B14F-4D97-AF65-F5344CB8AC3E}">
        <p14:creationId xmlns:p14="http://schemas.microsoft.com/office/powerpoint/2010/main" val="1434594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3648"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6" y="720819"/>
            <a:ext cx="9144000" cy="5416361"/>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7" name="Title 1"/>
          <p:cNvSpPr>
            <a:spLocks noGrp="1"/>
          </p:cNvSpPr>
          <p:nvPr>
            <p:ph type="title"/>
          </p:nvPr>
        </p:nvSpPr>
        <p:spPr/>
        <p:txBody>
          <a:bodyPr/>
          <a:lstStyle/>
          <a:p>
            <a:pPr eaLnBrk="1" hangingPunct="1"/>
            <a:r>
              <a:rPr lang="en-US" b="1" dirty="0" smtClean="0">
                <a:solidFill>
                  <a:schemeClr val="bg1"/>
                </a:solidFill>
                <a:effectLst>
                  <a:outerShdw blurRad="38100" dist="38100" dir="2700000" algn="tl">
                    <a:srgbClr val="000000">
                      <a:alpha val="43137"/>
                    </a:srgbClr>
                  </a:outerShdw>
                </a:effectLst>
              </a:rPr>
              <a:t>THANK YOU PARENTS</a:t>
            </a:r>
          </a:p>
        </p:txBody>
      </p:sp>
      <p:sp>
        <p:nvSpPr>
          <p:cNvPr id="65538" name="Content Placeholder 2"/>
          <p:cNvSpPr>
            <a:spLocks noGrp="1"/>
          </p:cNvSpPr>
          <p:nvPr>
            <p:ph idx="1"/>
          </p:nvPr>
        </p:nvSpPr>
        <p:spPr>
          <a:xfrm>
            <a:off x="457200" y="1166018"/>
            <a:ext cx="8229600" cy="4525963"/>
          </a:xfrm>
        </p:spPr>
        <p:txBody>
          <a:bodyPr/>
          <a:lstStyle/>
          <a:p>
            <a:pPr eaLnBrk="1" hangingPunct="1"/>
            <a:r>
              <a:rPr lang="en-US" b="1" dirty="0" smtClean="0">
                <a:solidFill>
                  <a:schemeClr val="bg1"/>
                </a:solidFill>
                <a:effectLst>
                  <a:outerShdw blurRad="38100" dist="38100" dir="2700000" algn="tl">
                    <a:srgbClr val="000000">
                      <a:alpha val="43137"/>
                    </a:srgbClr>
                  </a:outerShdw>
                </a:effectLst>
              </a:rPr>
              <a:t>For your support with bringing baked goods to our home meets.</a:t>
            </a:r>
          </a:p>
          <a:p>
            <a:pPr eaLnBrk="1" hangingPunct="1"/>
            <a:r>
              <a:rPr lang="en-US" b="1" dirty="0" smtClean="0">
                <a:solidFill>
                  <a:schemeClr val="bg1"/>
                </a:solidFill>
                <a:effectLst>
                  <a:outerShdw blurRad="38100" dist="38100" dir="2700000" algn="tl">
                    <a:srgbClr val="000000">
                      <a:alpha val="43137"/>
                    </a:srgbClr>
                  </a:outerShdw>
                </a:effectLst>
              </a:rPr>
              <a:t>For coming and helping at the home meets.</a:t>
            </a:r>
          </a:p>
          <a:p>
            <a:pPr eaLnBrk="1" hangingPunct="1"/>
            <a:r>
              <a:rPr lang="en-US" b="1" dirty="0" smtClean="0">
                <a:solidFill>
                  <a:schemeClr val="bg1"/>
                </a:solidFill>
                <a:effectLst>
                  <a:outerShdw blurRad="38100" dist="38100" dir="2700000" algn="tl">
                    <a:srgbClr val="000000">
                      <a:alpha val="43137"/>
                    </a:srgbClr>
                  </a:outerShdw>
                </a:effectLst>
              </a:rPr>
              <a:t>For helping to get your child to meets on time!</a:t>
            </a:r>
          </a:p>
          <a:p>
            <a:pPr eaLnBrk="1" hangingPunct="1"/>
            <a:r>
              <a:rPr lang="en-US" b="1" dirty="0" smtClean="0">
                <a:solidFill>
                  <a:schemeClr val="bg1"/>
                </a:solidFill>
                <a:effectLst>
                  <a:outerShdw blurRad="38100" dist="38100" dir="2700000" algn="tl">
                    <a:srgbClr val="000000">
                      <a:alpha val="43137"/>
                    </a:srgbClr>
                  </a:outerShdw>
                </a:effectLst>
              </a:rPr>
              <a:t>For being supportive of the program!</a:t>
            </a:r>
          </a:p>
          <a:p>
            <a:pPr eaLnBrk="1" hangingPunct="1"/>
            <a:r>
              <a:rPr lang="en-US" b="1" dirty="0" smtClean="0">
                <a:solidFill>
                  <a:schemeClr val="bg1"/>
                </a:solidFill>
                <a:effectLst>
                  <a:outerShdw blurRad="38100" dist="38100" dir="2700000" algn="tl">
                    <a:srgbClr val="000000">
                      <a:alpha val="43137"/>
                    </a:srgbClr>
                  </a:outerShdw>
                </a:effectLst>
              </a:rPr>
              <a:t>Be a part of the West Island 5K Organizing Team. Give Lyle Drew your email address and he’ll add you to his list.  Any help, big or small, is welcome!</a:t>
            </a:r>
          </a:p>
          <a:p>
            <a:pPr eaLnBrk="1" hangingPunct="1"/>
            <a:endParaRPr lang="en-US" b="1" dirty="0">
              <a:solidFill>
                <a:schemeClr val="bg1"/>
              </a:solidFill>
            </a:endParaRPr>
          </a:p>
          <a:p>
            <a:pPr eaLnBrk="1" hangingPunct="1"/>
            <a:endParaRPr lang="en-US" b="1" dirty="0" smtClean="0">
              <a:solidFill>
                <a:schemeClr val="bg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513" name="Rectangle 2"/>
          <p:cNvSpPr>
            <a:spLocks noGrp="1"/>
          </p:cNvSpPr>
          <p:nvPr>
            <p:ph type="title"/>
          </p:nvPr>
        </p:nvSpPr>
        <p:spPr/>
        <p:txBody>
          <a:bodyPr/>
          <a:lstStyle/>
          <a:p>
            <a:r>
              <a:rPr lang="en-US" b="1" dirty="0" smtClean="0">
                <a:solidFill>
                  <a:schemeClr val="bg1"/>
                </a:solidFill>
              </a:rPr>
              <a:t>QUOTE TO REMEMBER</a:t>
            </a:r>
          </a:p>
        </p:txBody>
      </p:sp>
      <p:sp>
        <p:nvSpPr>
          <p:cNvPr id="64514" name="Rectangle 3"/>
          <p:cNvSpPr>
            <a:spLocks noGrp="1"/>
          </p:cNvSpPr>
          <p:nvPr>
            <p:ph type="body" idx="1"/>
          </p:nvPr>
        </p:nvSpPr>
        <p:spPr/>
        <p:txBody>
          <a:bodyPr/>
          <a:lstStyle/>
          <a:p>
            <a:r>
              <a:rPr lang="en-US" sz="4000" b="1" dirty="0" smtClean="0">
                <a:solidFill>
                  <a:schemeClr val="bg1"/>
                </a:solidFill>
              </a:rPr>
              <a:t>In running, it doesn’t matter whether you come in first, in the middle of the pack, or last. You can say ‘I have finished.’ There is a lot of satisfaction in that.</a:t>
            </a:r>
            <a:br>
              <a:rPr lang="en-US" sz="4000" b="1" dirty="0" smtClean="0">
                <a:solidFill>
                  <a:schemeClr val="bg1"/>
                </a:solidFill>
              </a:rPr>
            </a:br>
            <a:r>
              <a:rPr lang="en-US" sz="4000" b="1" dirty="0" smtClean="0">
                <a:solidFill>
                  <a:schemeClr val="bg1"/>
                </a:solidFill>
              </a:rPr>
              <a:t>Author Unknown </a:t>
            </a:r>
          </a:p>
        </p:txBody>
      </p:sp>
    </p:spTree>
    <p:extLst>
      <p:ext uri="{BB962C8B-B14F-4D97-AF65-F5344CB8AC3E}">
        <p14:creationId xmlns:p14="http://schemas.microsoft.com/office/powerpoint/2010/main" val="81429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en-US" sz="2400" dirty="0"/>
          </a:p>
        </p:txBody>
      </p:sp>
      <p:sp>
        <p:nvSpPr>
          <p:cNvPr id="2" name="TextBox 1"/>
          <p:cNvSpPr txBox="1"/>
          <p:nvPr/>
        </p:nvSpPr>
        <p:spPr>
          <a:xfrm>
            <a:off x="900113" y="1614488"/>
            <a:ext cx="614362" cy="369332"/>
          </a:xfrm>
          <a:prstGeom prst="rect">
            <a:avLst/>
          </a:prstGeom>
          <a:noFill/>
        </p:spPr>
        <p:txBody>
          <a:bodyPr wrap="square" rtlCol="0">
            <a:spAutoFit/>
          </a:bodyPr>
          <a:lstStyle/>
          <a:p>
            <a:endParaRPr lang="en-US" dirty="0"/>
          </a:p>
        </p:txBody>
      </p:sp>
      <p:sp>
        <p:nvSpPr>
          <p:cNvPr id="3" name="TextBox 2"/>
          <p:cNvSpPr txBox="1"/>
          <p:nvPr/>
        </p:nvSpPr>
        <p:spPr>
          <a:xfrm>
            <a:off x="500743" y="137618"/>
            <a:ext cx="7869599" cy="6740307"/>
          </a:xfrm>
          <a:prstGeom prst="rect">
            <a:avLst/>
          </a:prstGeom>
          <a:noFill/>
        </p:spPr>
        <p:txBody>
          <a:bodyPr wrap="square" rtlCol="0">
            <a:spAutoFit/>
          </a:bodyPr>
          <a:lstStyle/>
          <a:p>
            <a:r>
              <a:rPr lang="en-US" b="1" dirty="0" smtClean="0">
                <a:solidFill>
                  <a:schemeClr val="bg1"/>
                </a:solidFill>
              </a:rPr>
              <a:t>Dear 2013 FHS Cross </a:t>
            </a:r>
            <a:r>
              <a:rPr lang="en-US" b="1" dirty="0">
                <a:solidFill>
                  <a:schemeClr val="bg1"/>
                </a:solidFill>
              </a:rPr>
              <a:t>C</a:t>
            </a:r>
            <a:r>
              <a:rPr lang="en-US" b="1" dirty="0" smtClean="0">
                <a:solidFill>
                  <a:schemeClr val="bg1"/>
                </a:solidFill>
              </a:rPr>
              <a:t>ountry </a:t>
            </a:r>
            <a:r>
              <a:rPr lang="en-US" b="1" dirty="0">
                <a:solidFill>
                  <a:schemeClr val="bg1"/>
                </a:solidFill>
              </a:rPr>
              <a:t>R</a:t>
            </a:r>
            <a:r>
              <a:rPr lang="en-US" b="1" dirty="0" smtClean="0">
                <a:solidFill>
                  <a:schemeClr val="bg1"/>
                </a:solidFill>
              </a:rPr>
              <a:t>unner:</a:t>
            </a:r>
          </a:p>
          <a:p>
            <a:endParaRPr lang="en-US" b="1" dirty="0">
              <a:solidFill>
                <a:schemeClr val="bg1"/>
              </a:solidFill>
            </a:endParaRPr>
          </a:p>
          <a:p>
            <a:r>
              <a:rPr lang="en-US" b="1" dirty="0" smtClean="0">
                <a:solidFill>
                  <a:schemeClr val="bg1"/>
                </a:solidFill>
              </a:rPr>
              <a:t>Thank you for your commitment to the your coaches, the team, your parents, and yourself this past season.  Dedication/commitment and a positive attitude are the most important qualities you can give to any team.  The better times and performances will all come when you display these qualities.  </a:t>
            </a:r>
          </a:p>
          <a:p>
            <a:endParaRPr lang="en-US" b="1" dirty="0">
              <a:solidFill>
                <a:schemeClr val="bg1"/>
              </a:solidFill>
            </a:endParaRPr>
          </a:p>
          <a:p>
            <a:r>
              <a:rPr lang="en-US" b="1" dirty="0">
                <a:solidFill>
                  <a:schemeClr val="bg1"/>
                </a:solidFill>
              </a:rPr>
              <a:t>I</a:t>
            </a:r>
            <a:r>
              <a:rPr lang="en-US" b="1" dirty="0" smtClean="0">
                <a:solidFill>
                  <a:schemeClr val="bg1"/>
                </a:solidFill>
              </a:rPr>
              <a:t>t’s always sad to come to the end of your season, but hopefully, we helped to give you great memories and inspiration for being a better overall person by digging deep to find the strength within yourself to accomplish what you set out to do.  Cross country is a grueling sport , and making the commitment to be a part of that shows that you have what it takes to be successful at whatever you pursue in life.</a:t>
            </a:r>
          </a:p>
          <a:p>
            <a:endParaRPr lang="en-US" b="1" dirty="0">
              <a:solidFill>
                <a:schemeClr val="bg1"/>
              </a:solidFill>
            </a:endParaRPr>
          </a:p>
          <a:p>
            <a:r>
              <a:rPr lang="en-US" b="1" dirty="0" smtClean="0">
                <a:solidFill>
                  <a:schemeClr val="bg1"/>
                </a:solidFill>
              </a:rPr>
              <a:t>Long distance running has been a part of my lifestyle since I entered high school way back when, and my hope is that it will do something like that for you too.  Let’s continue to keep the cross country program alive and strong at Fairhaven High.  Spread the word to all other potential athletes for next season, as it all starts with you!  Have a great rest of the year </a:t>
            </a:r>
            <a:r>
              <a:rPr lang="en-US" b="1" smtClean="0">
                <a:solidFill>
                  <a:schemeClr val="bg1"/>
                </a:solidFill>
              </a:rPr>
              <a:t>and do </a:t>
            </a:r>
            <a:r>
              <a:rPr lang="en-US" b="1" dirty="0" smtClean="0">
                <a:solidFill>
                  <a:schemeClr val="bg1"/>
                </a:solidFill>
              </a:rPr>
              <a:t>your summer training for 2014!</a:t>
            </a:r>
          </a:p>
          <a:p>
            <a:endParaRPr lang="en-US" b="1" dirty="0" smtClean="0">
              <a:solidFill>
                <a:schemeClr val="bg1"/>
              </a:solidFill>
            </a:endParaRPr>
          </a:p>
          <a:p>
            <a:r>
              <a:rPr lang="en-US" b="1" dirty="0" smtClean="0">
                <a:solidFill>
                  <a:schemeClr val="bg1"/>
                </a:solidFill>
              </a:rPr>
              <a:t>Your Coach,</a:t>
            </a:r>
          </a:p>
          <a:p>
            <a:r>
              <a:rPr lang="en-US" b="1" dirty="0" smtClean="0">
                <a:solidFill>
                  <a:schemeClr val="bg1"/>
                </a:solidFill>
              </a:rPr>
              <a:t>Jo-Anne </a:t>
            </a:r>
            <a:r>
              <a:rPr lang="en-US" b="1" dirty="0" err="1" smtClean="0">
                <a:solidFill>
                  <a:schemeClr val="bg1"/>
                </a:solidFill>
              </a:rPr>
              <a:t>Charette</a:t>
            </a:r>
            <a:endParaRPr lang="en-US" b="1" dirty="0">
              <a:solidFill>
                <a:schemeClr val="bg1"/>
              </a:solidFill>
            </a:endParaRPr>
          </a:p>
        </p:txBody>
      </p:sp>
    </p:spTree>
    <p:extLst>
      <p:ext uri="{BB962C8B-B14F-4D97-AF65-F5344CB8AC3E}">
        <p14:creationId xmlns:p14="http://schemas.microsoft.com/office/powerpoint/2010/main" val="4150235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4"/>
          <p:cNvSpPr txBox="1">
            <a:spLocks noChangeArrowheads="1"/>
          </p:cNvSpPr>
          <p:nvPr/>
        </p:nvSpPr>
        <p:spPr bwMode="auto">
          <a:xfrm>
            <a:off x="2100263" y="149225"/>
            <a:ext cx="5192712" cy="1920875"/>
          </a:xfrm>
          <a:prstGeom prst="rect">
            <a:avLst/>
          </a:prstGeom>
          <a:noFill/>
          <a:ln w="9525">
            <a:noFill/>
            <a:miter lim="800000"/>
            <a:headEnd/>
            <a:tailEnd/>
          </a:ln>
        </p:spPr>
        <p:txBody>
          <a:bodyPr>
            <a:spAutoFit/>
          </a:bodyPr>
          <a:lstStyle/>
          <a:p>
            <a:pPr algn="ctr"/>
            <a:r>
              <a:rPr lang="en-US" sz="4000" b="1">
                <a:latin typeface="Calibri" pitchFamily="34" charset="0"/>
              </a:rPr>
              <a:t>FINAL </a:t>
            </a:r>
          </a:p>
          <a:p>
            <a:pPr algn="ctr"/>
            <a:r>
              <a:rPr lang="en-US" sz="4000" b="1">
                <a:latin typeface="Calibri" pitchFamily="34" charset="0"/>
              </a:rPr>
              <a:t>SCC </a:t>
            </a:r>
          </a:p>
          <a:p>
            <a:pPr algn="ctr"/>
            <a:r>
              <a:rPr lang="en-US" sz="4000" b="1">
                <a:latin typeface="Calibri" pitchFamily="34" charset="0"/>
              </a:rPr>
              <a:t>STANDINGS</a:t>
            </a:r>
            <a:endParaRPr lang="en-US" sz="4000">
              <a:latin typeface="Calibri" pitchFamily="34" charset="0"/>
            </a:endParaRPr>
          </a:p>
        </p:txBody>
      </p:sp>
      <p:pic>
        <p:nvPicPr>
          <p:cNvPr id="17410" name="Picture 3" descr="top_running"/>
          <p:cNvPicPr>
            <a:picLocks noChangeAspect="1" noChangeArrowheads="1"/>
          </p:cNvPicPr>
          <p:nvPr/>
        </p:nvPicPr>
        <p:blipFill>
          <a:blip r:embed="rId2"/>
          <a:srcRect/>
          <a:stretch>
            <a:fillRect/>
          </a:stretch>
        </p:blipFill>
        <p:spPr bwMode="auto">
          <a:xfrm>
            <a:off x="6353175" y="174625"/>
            <a:ext cx="2452688" cy="2097088"/>
          </a:xfrm>
          <a:prstGeom prst="rect">
            <a:avLst/>
          </a:prstGeom>
          <a:noFill/>
          <a:ln w="9525">
            <a:noFill/>
            <a:miter lim="800000"/>
            <a:headEnd/>
            <a:tailEnd/>
          </a:ln>
        </p:spPr>
      </p:pic>
      <p:sp>
        <p:nvSpPr>
          <p:cNvPr id="17411" name="Rectangle 4"/>
          <p:cNvSpPr>
            <a:spLocks noChangeArrowheads="1"/>
          </p:cNvSpPr>
          <p:nvPr/>
        </p:nvSpPr>
        <p:spPr bwMode="auto">
          <a:xfrm>
            <a:off x="546100" y="2609850"/>
            <a:ext cx="3028950" cy="3013075"/>
          </a:xfrm>
          <a:prstGeom prst="rect">
            <a:avLst/>
          </a:prstGeom>
          <a:noFill/>
          <a:ln w="9525">
            <a:noFill/>
            <a:miter lim="800000"/>
            <a:headEnd/>
            <a:tailEnd/>
          </a:ln>
        </p:spPr>
        <p:txBody>
          <a:bodyPr wrap="none" anchor="ctr">
            <a:spAutoFit/>
          </a:bodyPr>
          <a:lstStyle/>
          <a:p>
            <a:r>
              <a:rPr lang="en-US" sz="2400" b="1" u="sng"/>
              <a:t>MEN’S STANDINGS</a:t>
            </a:r>
          </a:p>
          <a:p>
            <a:r>
              <a:rPr lang="en-US" sz="2400" b="1"/>
              <a:t>Seekonk            6-0</a:t>
            </a:r>
          </a:p>
          <a:p>
            <a:r>
              <a:rPr lang="en-US" sz="2400" b="1"/>
              <a:t>DR                      5-1</a:t>
            </a:r>
          </a:p>
          <a:p>
            <a:r>
              <a:rPr lang="en-US" sz="2400" b="1"/>
              <a:t>OR                      4-2</a:t>
            </a:r>
          </a:p>
          <a:p>
            <a:r>
              <a:rPr lang="en-US" sz="2400" b="1"/>
              <a:t>VT                       3-3</a:t>
            </a:r>
          </a:p>
          <a:p>
            <a:r>
              <a:rPr lang="en-US" sz="2400" b="1"/>
              <a:t>Bourne               2-4</a:t>
            </a:r>
          </a:p>
          <a:p>
            <a:r>
              <a:rPr lang="en-US" sz="2400" b="1"/>
              <a:t>Apponequet      1-5</a:t>
            </a:r>
          </a:p>
          <a:p>
            <a:r>
              <a:rPr lang="en-US" sz="2400" b="1">
                <a:solidFill>
                  <a:schemeClr val="hlink"/>
                </a:solidFill>
              </a:rPr>
              <a:t>Fairhaven          0-6</a:t>
            </a:r>
          </a:p>
        </p:txBody>
      </p:sp>
      <p:sp>
        <p:nvSpPr>
          <p:cNvPr id="17412" name="Text Box 5"/>
          <p:cNvSpPr txBox="1">
            <a:spLocks noChangeArrowheads="1"/>
          </p:cNvSpPr>
          <p:nvPr/>
        </p:nvSpPr>
        <p:spPr bwMode="auto">
          <a:xfrm>
            <a:off x="4583113" y="2609850"/>
            <a:ext cx="3717925" cy="3046988"/>
          </a:xfrm>
          <a:prstGeom prst="rect">
            <a:avLst/>
          </a:prstGeom>
          <a:noFill/>
          <a:ln w="9525">
            <a:noFill/>
            <a:miter lim="800000"/>
            <a:headEnd/>
            <a:tailEnd/>
          </a:ln>
        </p:spPr>
        <p:txBody>
          <a:bodyPr>
            <a:spAutoFit/>
          </a:bodyPr>
          <a:lstStyle/>
          <a:p>
            <a:r>
              <a:rPr lang="en-US" sz="2400" b="1" u="sng" dirty="0"/>
              <a:t>WOMEN’S STANDINGS</a:t>
            </a:r>
          </a:p>
          <a:p>
            <a:r>
              <a:rPr lang="en-US" sz="2400" b="1" dirty="0"/>
              <a:t>OR                        6-0</a:t>
            </a:r>
          </a:p>
          <a:p>
            <a:r>
              <a:rPr lang="en-US" sz="2400" b="1" dirty="0">
                <a:solidFill>
                  <a:schemeClr val="hlink"/>
                </a:solidFill>
              </a:rPr>
              <a:t>Fairhaven            5-1</a:t>
            </a:r>
          </a:p>
          <a:p>
            <a:r>
              <a:rPr lang="en-US" sz="2400" b="1" dirty="0"/>
              <a:t>DR                        4-2</a:t>
            </a:r>
          </a:p>
          <a:p>
            <a:r>
              <a:rPr lang="en-US" sz="2400" b="1" dirty="0"/>
              <a:t>Bourne                 3-3</a:t>
            </a:r>
          </a:p>
          <a:p>
            <a:r>
              <a:rPr lang="en-US" sz="2400" b="1" dirty="0"/>
              <a:t>Seekonk               2-4</a:t>
            </a:r>
          </a:p>
          <a:p>
            <a:r>
              <a:rPr lang="en-US" sz="2400" b="1" dirty="0" err="1"/>
              <a:t>Apponequet</a:t>
            </a:r>
            <a:r>
              <a:rPr lang="en-US" sz="2400" b="1" dirty="0"/>
              <a:t>       </a:t>
            </a:r>
            <a:r>
              <a:rPr lang="en-US" sz="2400" b="1" dirty="0" smtClean="0"/>
              <a:t>  </a:t>
            </a:r>
            <a:r>
              <a:rPr lang="en-US" sz="2400" b="1" dirty="0"/>
              <a:t>1-5</a:t>
            </a:r>
          </a:p>
          <a:p>
            <a:r>
              <a:rPr lang="en-US" sz="2400" b="1" dirty="0"/>
              <a:t>VT                          0-6</a:t>
            </a:r>
          </a:p>
        </p:txBody>
      </p:sp>
      <p:pic>
        <p:nvPicPr>
          <p:cNvPr id="17413" name="Picture 6" descr="top_running"/>
          <p:cNvPicPr>
            <a:picLocks noChangeAspect="1" noChangeArrowheads="1"/>
          </p:cNvPicPr>
          <p:nvPr/>
        </p:nvPicPr>
        <p:blipFill>
          <a:blip r:embed="rId2"/>
          <a:srcRect/>
          <a:stretch>
            <a:fillRect/>
          </a:stretch>
        </p:blipFill>
        <p:spPr bwMode="auto">
          <a:xfrm>
            <a:off x="546100" y="188913"/>
            <a:ext cx="2452688" cy="2097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449" y="0"/>
            <a:ext cx="7981072" cy="6858000"/>
          </a:xfrm>
          <a:prstGeom prst="rect">
            <a:avLst/>
          </a:prstGeom>
        </p:spPr>
      </p:pic>
    </p:spTree>
    <p:extLst>
      <p:ext uri="{BB962C8B-B14F-4D97-AF65-F5344CB8AC3E}">
        <p14:creationId xmlns:p14="http://schemas.microsoft.com/office/powerpoint/2010/main" val="3315683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50" y="-1"/>
            <a:ext cx="9340974" cy="7079673"/>
          </a:xfrm>
          <a:prstGeom prst="rect">
            <a:avLst/>
          </a:prstGeom>
        </p:spPr>
      </p:pic>
    </p:spTree>
    <p:extLst>
      <p:ext uri="{BB962C8B-B14F-4D97-AF65-F5344CB8AC3E}">
        <p14:creationId xmlns:p14="http://schemas.microsoft.com/office/powerpoint/2010/main" val="3896319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1426</TotalTime>
  <Words>689</Words>
  <Application>Microsoft Office PowerPoint</Application>
  <PresentationFormat>On-screen Show (4:3)</PresentationFormat>
  <Paragraphs>78</Paragraphs>
  <Slides>63</Slides>
  <Notes>0</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PARENTS</vt:lpstr>
      <vt:lpstr>QUOTE TO REMEMBER</vt:lpstr>
      <vt:lpstr>PowerPoint Presentation</vt:lpstr>
    </vt:vector>
  </TitlesOfParts>
  <Company>Fairhaven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Jo-Anne Charette</dc:creator>
  <cp:lastModifiedBy>USER</cp:lastModifiedBy>
  <cp:revision>67</cp:revision>
  <dcterms:created xsi:type="dcterms:W3CDTF">2011-11-21T16:53:47Z</dcterms:created>
  <dcterms:modified xsi:type="dcterms:W3CDTF">2013-11-18T15:16:23Z</dcterms:modified>
</cp:coreProperties>
</file>